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880" r:id="rId2"/>
    <p:sldId id="269" r:id="rId3"/>
    <p:sldId id="348" r:id="rId4"/>
    <p:sldId id="340" r:id="rId5"/>
    <p:sldId id="341" r:id="rId6"/>
    <p:sldId id="260" r:id="rId7"/>
    <p:sldId id="311" r:id="rId8"/>
    <p:sldId id="313" r:id="rId9"/>
    <p:sldId id="314" r:id="rId10"/>
    <p:sldId id="315" r:id="rId11"/>
    <p:sldId id="317" r:id="rId12"/>
    <p:sldId id="316" r:id="rId13"/>
    <p:sldId id="318" r:id="rId14"/>
    <p:sldId id="297" r:id="rId15"/>
    <p:sldId id="321" r:id="rId16"/>
    <p:sldId id="881" r:id="rId17"/>
    <p:sldId id="296" r:id="rId18"/>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E67"/>
    <a:srgbClr val="CE1E68"/>
    <a:srgbClr val="FF2F92"/>
    <a:srgbClr val="CD1D67"/>
    <a:srgbClr val="CC0066"/>
    <a:srgbClr val="AF0A72"/>
    <a:srgbClr val="FF99CC"/>
    <a:srgbClr val="FFFFFF"/>
    <a:srgbClr val="000000"/>
    <a:srgbClr val="5504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9506" autoAdjust="0"/>
  </p:normalViewPr>
  <p:slideViewPr>
    <p:cSldViewPr snapToGrid="0" snapToObjects="1">
      <p:cViewPr varScale="1">
        <p:scale>
          <a:sx n="93" d="100"/>
          <a:sy n="93" d="100"/>
        </p:scale>
        <p:origin x="216" y="3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6" d="100"/>
        <a:sy n="206" d="100"/>
      </p:scale>
      <p:origin x="0" y="170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E3C0D-CBA4-CF4C-A776-7472242E3CD6}" type="datetimeFigureOut">
              <a:rPr lang="it-IT" smtClean="0"/>
              <a:t>07/03/24</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BEFD7-208F-2A47-8D17-4A035AA6A50A}" type="slidenum">
              <a:rPr lang="it-IT" smtClean="0"/>
              <a:t>‹N›</a:t>
            </a:fld>
            <a:endParaRPr lang="it-IT"/>
          </a:p>
        </p:txBody>
      </p:sp>
    </p:spTree>
    <p:extLst>
      <p:ext uri="{BB962C8B-B14F-4D97-AF65-F5344CB8AC3E}">
        <p14:creationId xmlns:p14="http://schemas.microsoft.com/office/powerpoint/2010/main" val="30680348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AUTOANALISI,</a:t>
            </a:r>
            <a:r>
              <a:rPr lang="it-IT" baseline="0" dirty="0"/>
              <a:t> CONSIDERAZIONI PERSONALI, MIGLIORAMENTO, DOMANDE PRODUTTIVE.</a:t>
            </a:r>
          </a:p>
          <a:p>
            <a:r>
              <a:rPr lang="it-IT" baseline="0" dirty="0"/>
              <a:t>AUTOCRITICA: </a:t>
            </a:r>
            <a:r>
              <a:rPr lang="it-IT" baseline="0" dirty="0" err="1"/>
              <a:t>COSì</a:t>
            </a:r>
            <a:r>
              <a:rPr lang="it-IT" baseline="0" dirty="0"/>
              <a:t> NON VA BENE, HO SBAGLIATO NON DEVEVO , SONO LA SOLITA STUPIDA, NE COMBINO SEMPRE UNA, </a:t>
            </a:r>
            <a:endParaRPr lang="it-IT" dirty="0"/>
          </a:p>
        </p:txBody>
      </p:sp>
      <p:sp>
        <p:nvSpPr>
          <p:cNvPr id="4" name="Segnaposto numero diapositiva 3"/>
          <p:cNvSpPr>
            <a:spLocks noGrp="1"/>
          </p:cNvSpPr>
          <p:nvPr>
            <p:ph type="sldNum" sz="quarter" idx="10"/>
          </p:nvPr>
        </p:nvSpPr>
        <p:spPr/>
        <p:txBody>
          <a:bodyPr/>
          <a:lstStyle/>
          <a:p>
            <a:fld id="{6F0BEFD7-208F-2A47-8D17-4A035AA6A50A}" type="slidenum">
              <a:rPr lang="it-IT" smtClean="0"/>
              <a:t>7</a:t>
            </a:fld>
            <a:endParaRPr lang="it-IT"/>
          </a:p>
        </p:txBody>
      </p:sp>
    </p:spTree>
    <p:extLst>
      <p:ext uri="{BB962C8B-B14F-4D97-AF65-F5344CB8AC3E}">
        <p14:creationId xmlns:p14="http://schemas.microsoft.com/office/powerpoint/2010/main" val="18384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CONDIVISIONE: PERCHE’ CI SERVE, PER CHIARIRCI MEGLIO LE IDEE, LIBERARCI DI UN P0</a:t>
            </a:r>
            <a:r>
              <a:rPr lang="it-IT" baseline="0" dirty="0"/>
              <a:t> DI PESO E AVERE UN ALTRO PUNTO DI VISTA. HO AVUTO QUESTA DISCUSSIONE, MI RENDO CONTO CHE SONO STATA REATTIVA, LA COSA MI FA STAR MALE ADESSO NON SO PROPRIO COME FARE, HO BISOGNO DI PARLARNE, TU CHE NE PENSI? </a:t>
            </a:r>
          </a:p>
          <a:p>
            <a:r>
              <a:rPr lang="it-IT" baseline="0" dirty="0"/>
              <a:t>CRITICA: IL  MODELLO E’ DIVERSO: HO AVUTO QUESTA DISCUSSIONE, NON MI SENTO MAI ASCOLTATA, LUI NON MI TRATTA MALE, SE FINISCE </a:t>
            </a:r>
            <a:r>
              <a:rPr lang="it-IT" baseline="0" dirty="0" err="1"/>
              <a:t>COSì</a:t>
            </a:r>
            <a:r>
              <a:rPr lang="it-IT" baseline="0" dirty="0"/>
              <a:t> E’COLPA SUA, VUOLE SEMPRE AVERE RAGIONE, ADESSO PER UN PO NON GLI PARLO </a:t>
            </a:r>
            <a:r>
              <a:rPr lang="it-IT" baseline="0" dirty="0" err="1"/>
              <a:t>COSì</a:t>
            </a:r>
            <a:r>
              <a:rPr lang="it-IT" baseline="0" dirty="0"/>
              <a:t> IMPARA, VERO CHE HO RAGIONE???? </a:t>
            </a:r>
            <a:endParaRPr lang="it-IT" dirty="0"/>
          </a:p>
        </p:txBody>
      </p:sp>
      <p:sp>
        <p:nvSpPr>
          <p:cNvPr id="4" name="Segnaposto numero diapositiva 3"/>
          <p:cNvSpPr>
            <a:spLocks noGrp="1"/>
          </p:cNvSpPr>
          <p:nvPr>
            <p:ph type="sldNum" sz="quarter" idx="10"/>
          </p:nvPr>
        </p:nvSpPr>
        <p:spPr/>
        <p:txBody>
          <a:bodyPr/>
          <a:lstStyle/>
          <a:p>
            <a:fld id="{6F0BEFD7-208F-2A47-8D17-4A035AA6A50A}" type="slidenum">
              <a:rPr lang="it-IT" smtClean="0"/>
              <a:t>8</a:t>
            </a:fld>
            <a:endParaRPr lang="it-IT"/>
          </a:p>
        </p:txBody>
      </p:sp>
    </p:spTree>
    <p:extLst>
      <p:ext uri="{BB962C8B-B14F-4D97-AF65-F5344CB8AC3E}">
        <p14:creationId xmlns:p14="http://schemas.microsoft.com/office/powerpoint/2010/main" val="18384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EMOTIVITA: VIVERE</a:t>
            </a:r>
            <a:r>
              <a:rPr lang="it-IT" baseline="0" dirty="0"/>
              <a:t> A PIENO LE EMOZIONI, LASCIARSI ANDARE, A MOMENTI DI DOLORE, TRISTEZZA E SFOGO, PERCHE’ NE ABBIAMO BISOGNO. NON LIMITARE LE EMOZIONI, ANCHE QUANDO SEMBRANO BANALI, MAGARI SU COSE DI NOI STESSE CHE SONO RISOLVIBILI VELOCEMENTE. </a:t>
            </a:r>
          </a:p>
          <a:p>
            <a:r>
              <a:rPr lang="it-IT" baseline="0" dirty="0"/>
              <a:t>VITTIMISMO: ENTRARE NELL’EMOTIVA PER CERCARE ATTENZIONI, LAMENTARSI DI SE STESSE, DELLE PROPRIE SITUAZIONI DIFFICILI, ECC…ESEMPI ELOISA. </a:t>
            </a:r>
            <a:endParaRPr lang="it-IT" dirty="0"/>
          </a:p>
        </p:txBody>
      </p:sp>
      <p:sp>
        <p:nvSpPr>
          <p:cNvPr id="4" name="Segnaposto numero diapositiva 3"/>
          <p:cNvSpPr>
            <a:spLocks noGrp="1"/>
          </p:cNvSpPr>
          <p:nvPr>
            <p:ph type="sldNum" sz="quarter" idx="10"/>
          </p:nvPr>
        </p:nvSpPr>
        <p:spPr/>
        <p:txBody>
          <a:bodyPr/>
          <a:lstStyle/>
          <a:p>
            <a:fld id="{6F0BEFD7-208F-2A47-8D17-4A035AA6A50A}" type="slidenum">
              <a:rPr lang="it-IT" smtClean="0"/>
              <a:t>9</a:t>
            </a:fld>
            <a:endParaRPr lang="it-IT"/>
          </a:p>
        </p:txBody>
      </p:sp>
    </p:spTree>
    <p:extLst>
      <p:ext uri="{BB962C8B-B14F-4D97-AF65-F5344CB8AC3E}">
        <p14:creationId xmlns:p14="http://schemas.microsoft.com/office/powerpoint/2010/main" val="18384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ASOLTO ATTIVO: EMPATIA, ASCOLTARE</a:t>
            </a:r>
            <a:r>
              <a:rPr lang="it-IT" baseline="0" dirty="0"/>
              <a:t> LE PAROLE E SENTIRE LE EMOZIONI, LE PERSONE SI SENTONO CAPITE. </a:t>
            </a:r>
          </a:p>
          <a:p>
            <a:r>
              <a:rPr lang="it-IT" baseline="0" dirty="0"/>
              <a:t>A DISPOSIZIONE: EMPATIZZARE CON I PROBLEMI DIRE SEMPRE SI, ESSERCI SEMPRE, SUBIRE QUALSIASI RICHIESTA. ESSERE LO ZERBINO DI TURNO. BISOGNO DI ESSERE ACCETTATE. </a:t>
            </a:r>
            <a:endParaRPr lang="it-IT" dirty="0"/>
          </a:p>
        </p:txBody>
      </p:sp>
      <p:sp>
        <p:nvSpPr>
          <p:cNvPr id="4" name="Segnaposto numero diapositiva 3"/>
          <p:cNvSpPr>
            <a:spLocks noGrp="1"/>
          </p:cNvSpPr>
          <p:nvPr>
            <p:ph type="sldNum" sz="quarter" idx="10"/>
          </p:nvPr>
        </p:nvSpPr>
        <p:spPr/>
        <p:txBody>
          <a:bodyPr/>
          <a:lstStyle/>
          <a:p>
            <a:fld id="{6F0BEFD7-208F-2A47-8D17-4A035AA6A50A}" type="slidenum">
              <a:rPr lang="it-IT" smtClean="0"/>
              <a:t>10</a:t>
            </a:fld>
            <a:endParaRPr lang="it-IT"/>
          </a:p>
        </p:txBody>
      </p:sp>
    </p:spTree>
    <p:extLst>
      <p:ext uri="{BB962C8B-B14F-4D97-AF65-F5344CB8AC3E}">
        <p14:creationId xmlns:p14="http://schemas.microsoft.com/office/powerpoint/2010/main" val="18384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F0BEFD7-208F-2A47-8D17-4A035AA6A50A}" type="slidenum">
              <a:rPr lang="it-IT" smtClean="0"/>
              <a:t>11</a:t>
            </a:fld>
            <a:endParaRPr lang="it-IT"/>
          </a:p>
        </p:txBody>
      </p:sp>
    </p:spTree>
    <p:extLst>
      <p:ext uri="{BB962C8B-B14F-4D97-AF65-F5344CB8AC3E}">
        <p14:creationId xmlns:p14="http://schemas.microsoft.com/office/powerpoint/2010/main" val="18384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CONTINUO</a:t>
            </a:r>
            <a:r>
              <a:rPr lang="it-IT" baseline="0" dirty="0"/>
              <a:t> MIGLIORAMENTO: CRESCITA, STUDIO, PREPARAZIONE, LEGATA ALL’AUTOANALISI. COSNSIGLIAMO AGLI ALTRI, VOGLIAMO AIUTARE, ESEMPIO DEL PRORPIO UOMO. </a:t>
            </a:r>
          </a:p>
          <a:p>
            <a:r>
              <a:rPr lang="it-IT" baseline="0" dirty="0"/>
              <a:t>DITO PUNTATNO: TU DEVI CAMBIARE MIGLIORARE PERCHE’, QUESTO E QUEST’ALTRO NON VANNO BENE, MA TE L’HO CHIESTO??? </a:t>
            </a:r>
          </a:p>
          <a:p>
            <a:endParaRPr lang="it-IT" dirty="0"/>
          </a:p>
        </p:txBody>
      </p:sp>
      <p:sp>
        <p:nvSpPr>
          <p:cNvPr id="4" name="Segnaposto numero diapositiva 3"/>
          <p:cNvSpPr>
            <a:spLocks noGrp="1"/>
          </p:cNvSpPr>
          <p:nvPr>
            <p:ph type="sldNum" sz="quarter" idx="10"/>
          </p:nvPr>
        </p:nvSpPr>
        <p:spPr/>
        <p:txBody>
          <a:bodyPr/>
          <a:lstStyle/>
          <a:p>
            <a:fld id="{6F0BEFD7-208F-2A47-8D17-4A035AA6A50A}" type="slidenum">
              <a:rPr lang="it-IT" smtClean="0"/>
              <a:t>12</a:t>
            </a:fld>
            <a:endParaRPr lang="it-IT"/>
          </a:p>
        </p:txBody>
      </p:sp>
    </p:spTree>
    <p:extLst>
      <p:ext uri="{BB962C8B-B14F-4D97-AF65-F5344CB8AC3E}">
        <p14:creationId xmlns:p14="http://schemas.microsoft.com/office/powerpoint/2010/main" val="18384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FACCIAMO DI TUTTO, ESEMPIO DEL LIBRO. </a:t>
            </a:r>
          </a:p>
          <a:p>
            <a:r>
              <a:rPr lang="it-IT" dirty="0"/>
              <a:t>CRASH,</a:t>
            </a:r>
            <a:r>
              <a:rPr lang="it-IT" baseline="0" dirty="0"/>
              <a:t> CONFUSIONE, ISTERICHE, ACIDE, NON CI FACCIAMO AIUTARE. </a:t>
            </a:r>
            <a:endParaRPr lang="it-IT" dirty="0"/>
          </a:p>
        </p:txBody>
      </p:sp>
      <p:sp>
        <p:nvSpPr>
          <p:cNvPr id="4" name="Segnaposto numero diapositiva 3"/>
          <p:cNvSpPr>
            <a:spLocks noGrp="1"/>
          </p:cNvSpPr>
          <p:nvPr>
            <p:ph type="sldNum" sz="quarter" idx="10"/>
          </p:nvPr>
        </p:nvSpPr>
        <p:spPr/>
        <p:txBody>
          <a:bodyPr/>
          <a:lstStyle/>
          <a:p>
            <a:fld id="{6F0BEFD7-208F-2A47-8D17-4A035AA6A50A}" type="slidenum">
              <a:rPr lang="it-IT" smtClean="0"/>
              <a:t>13</a:t>
            </a:fld>
            <a:endParaRPr lang="it-IT"/>
          </a:p>
        </p:txBody>
      </p:sp>
    </p:spTree>
    <p:extLst>
      <p:ext uri="{BB962C8B-B14F-4D97-AF65-F5344CB8AC3E}">
        <p14:creationId xmlns:p14="http://schemas.microsoft.com/office/powerpoint/2010/main" val="18384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7"/>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617EB5C-9C26-0F4F-8BEF-B5C7AB461C0A}" type="datetimeFigureOut">
              <a:rPr lang="it-IT" smtClean="0"/>
              <a:t>07/03/24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233937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17EB5C-9C26-0F4F-8BEF-B5C7AB461C0A}" type="datetimeFigureOut">
              <a:rPr lang="it-IT" smtClean="0"/>
              <a:t>07/03/24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159550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0"/>
            <a:ext cx="27432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09600" y="274640"/>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17EB5C-9C26-0F4F-8BEF-B5C7AB461C0A}" type="datetimeFigureOut">
              <a:rPr lang="it-IT" smtClean="0"/>
              <a:t>07/03/24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47270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17EB5C-9C26-0F4F-8BEF-B5C7AB461C0A}" type="datetimeFigureOut">
              <a:rPr lang="it-IT" smtClean="0"/>
              <a:t>07/03/24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342035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2"/>
            <a:ext cx="103632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617EB5C-9C26-0F4F-8BEF-B5C7AB461C0A}" type="datetimeFigureOut">
              <a:rPr lang="it-IT" smtClean="0"/>
              <a:t>07/03/24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263274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617EB5C-9C26-0F4F-8BEF-B5C7AB461C0A}" type="datetimeFigureOut">
              <a:rPr lang="it-IT" smtClean="0"/>
              <a:t>07/03/24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10664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617EB5C-9C26-0F4F-8BEF-B5C7AB461C0A}" type="datetimeFigureOut">
              <a:rPr lang="it-IT" smtClean="0"/>
              <a:t>07/03/24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18346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4617EB5C-9C26-0F4F-8BEF-B5C7AB461C0A}" type="datetimeFigureOut">
              <a:rPr lang="it-IT" smtClean="0"/>
              <a:t>07/03/24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66467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617EB5C-9C26-0F4F-8BEF-B5C7AB461C0A}" type="datetimeFigureOut">
              <a:rPr lang="it-IT" smtClean="0"/>
              <a:t>07/03/24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155339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1"/>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617EB5C-9C26-0F4F-8BEF-B5C7AB461C0A}" type="datetimeFigureOut">
              <a:rPr lang="it-IT" smtClean="0"/>
              <a:t>07/03/24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398483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1"/>
            <a:ext cx="7315200" cy="566739"/>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617EB5C-9C26-0F4F-8BEF-B5C7AB461C0A}" type="datetimeFigureOut">
              <a:rPr lang="it-IT" smtClean="0"/>
              <a:t>07/03/24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4E05FA1-38FB-1F49-BED2-BF5D6C510C6E}" type="slidenum">
              <a:rPr lang="it-IT" smtClean="0"/>
              <a:t>‹N›</a:t>
            </a:fld>
            <a:endParaRPr lang="it-IT"/>
          </a:p>
        </p:txBody>
      </p:sp>
    </p:spTree>
    <p:extLst>
      <p:ext uri="{BB962C8B-B14F-4D97-AF65-F5344CB8AC3E}">
        <p14:creationId xmlns:p14="http://schemas.microsoft.com/office/powerpoint/2010/main" val="264880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7EB5C-9C26-0F4F-8BEF-B5C7AB461C0A}" type="datetimeFigureOut">
              <a:rPr lang="it-IT" smtClean="0"/>
              <a:t>07/03/24</a:t>
            </a:fld>
            <a:endParaRPr lang="it-IT"/>
          </a:p>
        </p:txBody>
      </p:sp>
      <p:sp>
        <p:nvSpPr>
          <p:cNvPr id="5" name="Segnaposto piè di pagina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05FA1-38FB-1F49-BED2-BF5D6C510C6E}" type="slidenum">
              <a:rPr lang="it-IT" smtClean="0"/>
              <a:t>‹N›</a:t>
            </a:fld>
            <a:endParaRPr lang="it-IT"/>
          </a:p>
        </p:txBody>
      </p:sp>
      <p:pic>
        <p:nvPicPr>
          <p:cNvPr id="8" name="Immagine 7">
            <a:extLst>
              <a:ext uri="{FF2B5EF4-FFF2-40B4-BE49-F238E27FC236}">
                <a16:creationId xmlns:a16="http://schemas.microsoft.com/office/drawing/2014/main" id="{5BDD44CC-79CE-40E4-8395-270C2CA5E25B}"/>
              </a:ext>
            </a:extLst>
          </p:cNvPr>
          <p:cNvPicPr>
            <a:picLocks noChangeAspect="1"/>
          </p:cNvPicPr>
          <p:nvPr userDrawn="1"/>
        </p:nvPicPr>
        <p:blipFill>
          <a:blip r:embed="rId13"/>
          <a:stretch>
            <a:fillRect/>
          </a:stretch>
        </p:blipFill>
        <p:spPr>
          <a:xfrm>
            <a:off x="0" y="6107906"/>
            <a:ext cx="12192000" cy="750094"/>
          </a:xfrm>
          <a:prstGeom prst="rect">
            <a:avLst/>
          </a:prstGeom>
        </p:spPr>
      </p:pic>
      <p:pic>
        <p:nvPicPr>
          <p:cNvPr id="10" name="Immagine 9">
            <a:extLst>
              <a:ext uri="{FF2B5EF4-FFF2-40B4-BE49-F238E27FC236}">
                <a16:creationId xmlns:a16="http://schemas.microsoft.com/office/drawing/2014/main" id="{E100CB28-1256-4852-B503-D6C302A4E81D}"/>
              </a:ext>
            </a:extLst>
          </p:cNvPr>
          <p:cNvPicPr>
            <a:picLocks noChangeAspect="1"/>
          </p:cNvPicPr>
          <p:nvPr userDrawn="1"/>
        </p:nvPicPr>
        <p:blipFill>
          <a:blip r:embed="rId14"/>
          <a:stretch>
            <a:fillRect/>
          </a:stretch>
        </p:blipFill>
        <p:spPr>
          <a:xfrm>
            <a:off x="0" y="2580"/>
            <a:ext cx="12192000" cy="133945"/>
          </a:xfrm>
          <a:prstGeom prst="rect">
            <a:avLst/>
          </a:prstGeom>
        </p:spPr>
      </p:pic>
    </p:spTree>
    <p:extLst>
      <p:ext uri="{BB962C8B-B14F-4D97-AF65-F5344CB8AC3E}">
        <p14:creationId xmlns:p14="http://schemas.microsoft.com/office/powerpoint/2010/main" val="182480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Viso umano, testo, vestiti, donna&#10;&#10;Descrizione generata automaticamente">
            <a:extLst>
              <a:ext uri="{FF2B5EF4-FFF2-40B4-BE49-F238E27FC236}">
                <a16:creationId xmlns:a16="http://schemas.microsoft.com/office/drawing/2014/main" id="{BD063000-E10D-3CFB-A97E-86FFCE4B22D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646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Immagine che contiene toeletta, donna, cosmetico, abbigliamento&#10;&#10;Descrizione generata con affidabilità elevata">
            <a:extLst>
              <a:ext uri="{FF2B5EF4-FFF2-40B4-BE49-F238E27FC236}">
                <a16:creationId xmlns:a16="http://schemas.microsoft.com/office/drawing/2014/main" id="{5BD2D79A-0AF6-4A31-87C1-917C81841561}"/>
              </a:ext>
            </a:extLst>
          </p:cNvPr>
          <p:cNvPicPr>
            <a:picLocks noChangeAspect="1"/>
          </p:cNvPicPr>
          <p:nvPr/>
        </p:nvPicPr>
        <p:blipFill rotWithShape="1">
          <a:blip r:embed="rId3"/>
          <a:srcRect b="25113"/>
          <a:stretch/>
        </p:blipFill>
        <p:spPr>
          <a:xfrm>
            <a:off x="0" y="144841"/>
            <a:ext cx="8700655" cy="3429000"/>
          </a:xfrm>
          <a:prstGeom prst="rect">
            <a:avLst/>
          </a:prstGeom>
        </p:spPr>
      </p:pic>
      <p:pic>
        <p:nvPicPr>
          <p:cNvPr id="9" name="Immagine 8" descr="Immagine che contiene arredamento, zerbino&#10;&#10;Descrizione generata con affidabilità molto elevata">
            <a:extLst>
              <a:ext uri="{FF2B5EF4-FFF2-40B4-BE49-F238E27FC236}">
                <a16:creationId xmlns:a16="http://schemas.microsoft.com/office/drawing/2014/main" id="{AEC42ECF-1A50-4950-98E4-F7E7DA3E7D8B}"/>
              </a:ext>
            </a:extLst>
          </p:cNvPr>
          <p:cNvPicPr>
            <a:picLocks noChangeAspect="1"/>
          </p:cNvPicPr>
          <p:nvPr/>
        </p:nvPicPr>
        <p:blipFill rotWithShape="1">
          <a:blip r:embed="rId4"/>
          <a:srcRect t="21997" b="11460"/>
          <a:stretch/>
        </p:blipFill>
        <p:spPr>
          <a:xfrm>
            <a:off x="5375564" y="2623403"/>
            <a:ext cx="6400801" cy="3429000"/>
          </a:xfrm>
          <a:prstGeom prst="rect">
            <a:avLst/>
          </a:prstGeom>
        </p:spPr>
      </p:pic>
      <p:sp>
        <p:nvSpPr>
          <p:cNvPr id="3" name="CasellaDiTesto 2"/>
          <p:cNvSpPr txBox="1"/>
          <p:nvPr/>
        </p:nvSpPr>
        <p:spPr>
          <a:xfrm>
            <a:off x="7054274" y="599292"/>
            <a:ext cx="2639665" cy="1569660"/>
          </a:xfrm>
          <a:prstGeom prst="rect">
            <a:avLst/>
          </a:prstGeom>
          <a:noFill/>
        </p:spPr>
        <p:txBody>
          <a:bodyPr wrap="none" rtlCol="0">
            <a:spAutoFit/>
          </a:bodyPr>
          <a:lstStyle/>
          <a:p>
            <a:pPr algn="ctr"/>
            <a:r>
              <a:rPr lang="it-IT" sz="4800" b="1" dirty="0"/>
              <a:t>ASCOLTO </a:t>
            </a:r>
          </a:p>
          <a:p>
            <a:pPr algn="ctr"/>
            <a:r>
              <a:rPr lang="it-IT" sz="4800" b="1" dirty="0"/>
              <a:t>ATTIVO </a:t>
            </a:r>
          </a:p>
        </p:txBody>
      </p:sp>
      <p:sp>
        <p:nvSpPr>
          <p:cNvPr id="7" name="CasellaDiTesto 6"/>
          <p:cNvSpPr txBox="1"/>
          <p:nvPr/>
        </p:nvSpPr>
        <p:spPr>
          <a:xfrm>
            <a:off x="457845" y="4337903"/>
            <a:ext cx="4459875" cy="830997"/>
          </a:xfrm>
          <a:prstGeom prst="rect">
            <a:avLst/>
          </a:prstGeom>
          <a:noFill/>
        </p:spPr>
        <p:txBody>
          <a:bodyPr wrap="none" rtlCol="0">
            <a:spAutoFit/>
          </a:bodyPr>
          <a:lstStyle/>
          <a:p>
            <a:r>
              <a:rPr lang="it-IT" sz="4800" b="1" dirty="0"/>
              <a:t>A DISPOSIZIONE </a:t>
            </a:r>
          </a:p>
        </p:txBody>
      </p:sp>
    </p:spTree>
    <p:extLst>
      <p:ext uri="{BB962C8B-B14F-4D97-AF65-F5344CB8AC3E}">
        <p14:creationId xmlns:p14="http://schemas.microsoft.com/office/powerpoint/2010/main" val="390998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12EB549-E3AF-44A8-9B37-E85F7CC83F0D}"/>
              </a:ext>
            </a:extLst>
          </p:cNvPr>
          <p:cNvPicPr>
            <a:picLocks noChangeAspect="1"/>
          </p:cNvPicPr>
          <p:nvPr/>
        </p:nvPicPr>
        <p:blipFill rotWithShape="1">
          <a:blip r:embed="rId3"/>
          <a:srcRect l="22560" r="32974"/>
          <a:stretch/>
        </p:blipFill>
        <p:spPr>
          <a:xfrm>
            <a:off x="1262205" y="282545"/>
            <a:ext cx="3862288" cy="5799056"/>
          </a:xfrm>
          <a:prstGeom prst="rect">
            <a:avLst/>
          </a:prstGeom>
        </p:spPr>
      </p:pic>
      <p:pic>
        <p:nvPicPr>
          <p:cNvPr id="2" name="Immagine 1"/>
          <p:cNvPicPr>
            <a:picLocks noChangeAspect="1"/>
          </p:cNvPicPr>
          <p:nvPr/>
        </p:nvPicPr>
        <p:blipFill rotWithShape="1">
          <a:blip r:embed="rId4">
            <a:extLst>
              <a:ext uri="{28A0092B-C50C-407E-A947-70E740481C1C}">
                <a14:useLocalDpi xmlns:a14="http://schemas.microsoft.com/office/drawing/2010/main" val="0"/>
              </a:ext>
            </a:extLst>
          </a:blip>
          <a:srcRect l="30107" r="24651"/>
          <a:stretch/>
        </p:blipFill>
        <p:spPr>
          <a:xfrm>
            <a:off x="6567055" y="110836"/>
            <a:ext cx="4496636" cy="5973437"/>
          </a:xfrm>
          <a:prstGeom prst="rect">
            <a:avLst/>
          </a:prstGeom>
        </p:spPr>
      </p:pic>
      <p:sp>
        <p:nvSpPr>
          <p:cNvPr id="3" name="CasellaDiTesto 2"/>
          <p:cNvSpPr txBox="1"/>
          <p:nvPr/>
        </p:nvSpPr>
        <p:spPr>
          <a:xfrm>
            <a:off x="1524000" y="282545"/>
            <a:ext cx="4496636" cy="1200329"/>
          </a:xfrm>
          <a:prstGeom prst="rect">
            <a:avLst/>
          </a:prstGeom>
          <a:noFill/>
        </p:spPr>
        <p:txBody>
          <a:bodyPr wrap="square" rtlCol="0">
            <a:spAutoFit/>
          </a:bodyPr>
          <a:lstStyle/>
          <a:p>
            <a:pPr algn="ctr"/>
            <a:r>
              <a:rPr lang="it-IT" sz="3600" b="1" dirty="0"/>
              <a:t>DESIDERIO DI CONTRIBUIRE</a:t>
            </a:r>
          </a:p>
        </p:txBody>
      </p:sp>
      <p:sp>
        <p:nvSpPr>
          <p:cNvPr id="7" name="CasellaDiTesto 6"/>
          <p:cNvSpPr txBox="1"/>
          <p:nvPr/>
        </p:nvSpPr>
        <p:spPr>
          <a:xfrm>
            <a:off x="6665850" y="320109"/>
            <a:ext cx="3592149" cy="830997"/>
          </a:xfrm>
          <a:prstGeom prst="rect">
            <a:avLst/>
          </a:prstGeom>
          <a:noFill/>
        </p:spPr>
        <p:txBody>
          <a:bodyPr wrap="none" rtlCol="0">
            <a:spAutoFit/>
          </a:bodyPr>
          <a:lstStyle/>
          <a:p>
            <a:r>
              <a:rPr lang="it-IT" sz="4800" b="1" dirty="0"/>
              <a:t>ASPETTATIVE</a:t>
            </a:r>
          </a:p>
        </p:txBody>
      </p:sp>
    </p:spTree>
    <p:extLst>
      <p:ext uri="{BB962C8B-B14F-4D97-AF65-F5344CB8AC3E}">
        <p14:creationId xmlns:p14="http://schemas.microsoft.com/office/powerpoint/2010/main" val="401694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E69B25F-1202-4765-A1BE-71CCD6F607FA}"/>
              </a:ext>
            </a:extLst>
          </p:cNvPr>
          <p:cNvPicPr>
            <a:picLocks noChangeAspect="1"/>
          </p:cNvPicPr>
          <p:nvPr/>
        </p:nvPicPr>
        <p:blipFill rotWithShape="1">
          <a:blip r:embed="rId3"/>
          <a:srcRect t="17879" b="11132"/>
          <a:stretch/>
        </p:blipFill>
        <p:spPr>
          <a:xfrm>
            <a:off x="0" y="104459"/>
            <a:ext cx="5777428" cy="3562349"/>
          </a:xfrm>
          <a:prstGeom prst="rect">
            <a:avLst/>
          </a:prstGeom>
        </p:spPr>
      </p:pic>
      <p:pic>
        <p:nvPicPr>
          <p:cNvPr id="11" name="Immagine 10" descr="Immagine che contiene abbigliamento&#10;&#10;Descrizione generata con affidabilità molto elevata">
            <a:extLst>
              <a:ext uri="{FF2B5EF4-FFF2-40B4-BE49-F238E27FC236}">
                <a16:creationId xmlns:a16="http://schemas.microsoft.com/office/drawing/2014/main" id="{A4E3D007-71A4-481F-892E-50D439A8BDD2}"/>
              </a:ext>
            </a:extLst>
          </p:cNvPr>
          <p:cNvPicPr>
            <a:picLocks noChangeAspect="1"/>
          </p:cNvPicPr>
          <p:nvPr/>
        </p:nvPicPr>
        <p:blipFill rotWithShape="1">
          <a:blip r:embed="rId4"/>
          <a:srcRect l="11759" t="31615" b="17585"/>
          <a:stretch/>
        </p:blipFill>
        <p:spPr>
          <a:xfrm flipH="1">
            <a:off x="5632449" y="2835998"/>
            <a:ext cx="6559551" cy="3295652"/>
          </a:xfrm>
          <a:prstGeom prst="rect">
            <a:avLst/>
          </a:prstGeom>
        </p:spPr>
      </p:pic>
      <p:sp>
        <p:nvSpPr>
          <p:cNvPr id="6" name="CasellaDiTesto 5"/>
          <p:cNvSpPr txBox="1"/>
          <p:nvPr/>
        </p:nvSpPr>
        <p:spPr>
          <a:xfrm>
            <a:off x="6649909" y="1171685"/>
            <a:ext cx="4018088" cy="1323439"/>
          </a:xfrm>
          <a:prstGeom prst="rect">
            <a:avLst/>
          </a:prstGeom>
          <a:noFill/>
        </p:spPr>
        <p:txBody>
          <a:bodyPr wrap="none" rtlCol="0">
            <a:spAutoFit/>
          </a:bodyPr>
          <a:lstStyle/>
          <a:p>
            <a:pPr algn="ctr"/>
            <a:r>
              <a:rPr lang="it-IT" sz="4000" b="1" dirty="0"/>
              <a:t>CONTINUO </a:t>
            </a:r>
          </a:p>
          <a:p>
            <a:pPr algn="ctr"/>
            <a:r>
              <a:rPr lang="it-IT" sz="4000" b="1" dirty="0"/>
              <a:t>MIGLIORAMENTO</a:t>
            </a:r>
          </a:p>
        </p:txBody>
      </p:sp>
      <p:sp>
        <p:nvSpPr>
          <p:cNvPr id="9" name="CasellaDiTesto 8"/>
          <p:cNvSpPr txBox="1"/>
          <p:nvPr/>
        </p:nvSpPr>
        <p:spPr>
          <a:xfrm>
            <a:off x="1290161" y="4545286"/>
            <a:ext cx="3476657" cy="707886"/>
          </a:xfrm>
          <a:prstGeom prst="rect">
            <a:avLst/>
          </a:prstGeom>
          <a:noFill/>
        </p:spPr>
        <p:txBody>
          <a:bodyPr wrap="none" rtlCol="0">
            <a:spAutoFit/>
          </a:bodyPr>
          <a:lstStyle/>
          <a:p>
            <a:r>
              <a:rPr lang="it-IT" sz="4000" b="1" dirty="0"/>
              <a:t>DITO PUNTATO </a:t>
            </a:r>
          </a:p>
        </p:txBody>
      </p:sp>
    </p:spTree>
    <p:extLst>
      <p:ext uri="{BB962C8B-B14F-4D97-AF65-F5344CB8AC3E}">
        <p14:creationId xmlns:p14="http://schemas.microsoft.com/office/powerpoint/2010/main" val="171596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persona, parete, cielo, tenendo&#10;&#10;Descrizione generata con affidabilità molto elevata">
            <a:extLst>
              <a:ext uri="{FF2B5EF4-FFF2-40B4-BE49-F238E27FC236}">
                <a16:creationId xmlns:a16="http://schemas.microsoft.com/office/drawing/2014/main" id="{9457225D-A14E-48DE-AC5C-DB4C1873B704}"/>
              </a:ext>
            </a:extLst>
          </p:cNvPr>
          <p:cNvPicPr>
            <a:picLocks noChangeAspect="1"/>
          </p:cNvPicPr>
          <p:nvPr/>
        </p:nvPicPr>
        <p:blipFill rotWithShape="1">
          <a:blip r:embed="rId3"/>
          <a:srcRect t="25237" b="4500"/>
          <a:stretch/>
        </p:blipFill>
        <p:spPr>
          <a:xfrm>
            <a:off x="0" y="147097"/>
            <a:ext cx="7024255" cy="3222625"/>
          </a:xfrm>
          <a:prstGeom prst="rect">
            <a:avLst/>
          </a:prstGeom>
        </p:spPr>
      </p:pic>
      <p:pic>
        <p:nvPicPr>
          <p:cNvPr id="5" name="Immagine 4" descr="Immagine che contiene parete, persona, interni, abbigliamento&#10;&#10;Descrizione generata con affidabilità molto elevata">
            <a:extLst>
              <a:ext uri="{FF2B5EF4-FFF2-40B4-BE49-F238E27FC236}">
                <a16:creationId xmlns:a16="http://schemas.microsoft.com/office/drawing/2014/main" id="{698E8F7E-73B8-49FE-A292-10FED6219425}"/>
              </a:ext>
            </a:extLst>
          </p:cNvPr>
          <p:cNvPicPr>
            <a:picLocks noChangeAspect="1"/>
          </p:cNvPicPr>
          <p:nvPr/>
        </p:nvPicPr>
        <p:blipFill rotWithShape="1">
          <a:blip r:embed="rId4"/>
          <a:srcRect t="20554" b="19863"/>
          <a:stretch/>
        </p:blipFill>
        <p:spPr>
          <a:xfrm>
            <a:off x="5541818" y="2529900"/>
            <a:ext cx="6650182" cy="3552246"/>
          </a:xfrm>
          <a:prstGeom prst="rect">
            <a:avLst/>
          </a:prstGeom>
        </p:spPr>
      </p:pic>
      <p:sp>
        <p:nvSpPr>
          <p:cNvPr id="8" name="CasellaDiTesto 7"/>
          <p:cNvSpPr txBox="1"/>
          <p:nvPr/>
        </p:nvSpPr>
        <p:spPr>
          <a:xfrm>
            <a:off x="7547707" y="923000"/>
            <a:ext cx="4120840" cy="830997"/>
          </a:xfrm>
          <a:prstGeom prst="rect">
            <a:avLst/>
          </a:prstGeom>
          <a:noFill/>
        </p:spPr>
        <p:txBody>
          <a:bodyPr wrap="none" rtlCol="0">
            <a:spAutoFit/>
          </a:bodyPr>
          <a:lstStyle/>
          <a:p>
            <a:r>
              <a:rPr lang="it-IT" sz="4800" b="1" dirty="0"/>
              <a:t>MULTITASKING</a:t>
            </a:r>
          </a:p>
        </p:txBody>
      </p:sp>
      <p:sp>
        <p:nvSpPr>
          <p:cNvPr id="10" name="CasellaDiTesto 9"/>
          <p:cNvSpPr txBox="1"/>
          <p:nvPr/>
        </p:nvSpPr>
        <p:spPr>
          <a:xfrm>
            <a:off x="1996732" y="4201181"/>
            <a:ext cx="2340454" cy="1015663"/>
          </a:xfrm>
          <a:prstGeom prst="rect">
            <a:avLst/>
          </a:prstGeom>
          <a:noFill/>
        </p:spPr>
        <p:txBody>
          <a:bodyPr wrap="none" rtlCol="0">
            <a:spAutoFit/>
          </a:bodyPr>
          <a:lstStyle/>
          <a:p>
            <a:r>
              <a:rPr lang="it-IT" sz="6000" b="1" dirty="0"/>
              <a:t>CRASH</a:t>
            </a:r>
          </a:p>
        </p:txBody>
      </p:sp>
    </p:spTree>
    <p:extLst>
      <p:ext uri="{BB962C8B-B14F-4D97-AF65-F5344CB8AC3E}">
        <p14:creationId xmlns:p14="http://schemas.microsoft.com/office/powerpoint/2010/main" val="25096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896447" y="2629907"/>
            <a:ext cx="6773179" cy="923330"/>
          </a:xfrm>
          <a:prstGeom prst="rect">
            <a:avLst/>
          </a:prstGeom>
          <a:noFill/>
        </p:spPr>
        <p:txBody>
          <a:bodyPr wrap="square" rtlCol="0">
            <a:spAutoFit/>
          </a:bodyPr>
          <a:lstStyle/>
          <a:p>
            <a:r>
              <a:rPr lang="it-IT" sz="5400" b="1" i="1" dirty="0">
                <a:cs typeface="Eurostile"/>
              </a:rPr>
              <a:t>EMPATIA </a:t>
            </a:r>
          </a:p>
        </p:txBody>
      </p:sp>
      <p:sp>
        <p:nvSpPr>
          <p:cNvPr id="7" name="CasellaDiTesto 6"/>
          <p:cNvSpPr txBox="1"/>
          <p:nvPr/>
        </p:nvSpPr>
        <p:spPr>
          <a:xfrm>
            <a:off x="3896447" y="3346238"/>
            <a:ext cx="7027583" cy="1600438"/>
          </a:xfrm>
          <a:prstGeom prst="rect">
            <a:avLst/>
          </a:prstGeom>
          <a:noFill/>
        </p:spPr>
        <p:txBody>
          <a:bodyPr wrap="square" rtlCol="0">
            <a:spAutoFit/>
          </a:bodyPr>
          <a:lstStyle/>
          <a:p>
            <a:r>
              <a:rPr lang="it-IT" sz="4400" i="1" dirty="0">
                <a:latin typeface="Eurostile"/>
                <a:cs typeface="Eurostile"/>
              </a:rPr>
              <a:t>   </a:t>
            </a:r>
          </a:p>
          <a:p>
            <a:r>
              <a:rPr lang="it-IT" sz="5400" b="1" i="1" dirty="0">
                <a:cs typeface="Eurostile"/>
              </a:rPr>
              <a:t>VULNERABILITÀ</a:t>
            </a:r>
            <a:endParaRPr lang="it-IT" sz="5400" i="1" dirty="0">
              <a:latin typeface="Eurostile"/>
              <a:cs typeface="Eurostile"/>
            </a:endParaRPr>
          </a:p>
        </p:txBody>
      </p:sp>
      <p:sp>
        <p:nvSpPr>
          <p:cNvPr id="3" name="CasellaDiTesto 2"/>
          <p:cNvSpPr txBox="1"/>
          <p:nvPr/>
        </p:nvSpPr>
        <p:spPr>
          <a:xfrm>
            <a:off x="1524001" y="1018013"/>
            <a:ext cx="9143999" cy="707886"/>
          </a:xfrm>
          <a:prstGeom prst="rect">
            <a:avLst/>
          </a:prstGeom>
          <a:noFill/>
        </p:spPr>
        <p:txBody>
          <a:bodyPr wrap="square" rtlCol="0">
            <a:spAutoFit/>
          </a:bodyPr>
          <a:lstStyle/>
          <a:p>
            <a:pPr algn="ctr"/>
            <a:r>
              <a:rPr lang="it-IT" sz="4000" b="1" dirty="0">
                <a:solidFill>
                  <a:srgbClr val="CC0066"/>
                </a:solidFill>
              </a:rPr>
              <a:t>I DUE PILASTRI DELLA LEADERSHIP </a:t>
            </a:r>
          </a:p>
        </p:txBody>
      </p:sp>
      <p:sp>
        <p:nvSpPr>
          <p:cNvPr id="5" name="CasellaDiTesto 4">
            <a:extLst>
              <a:ext uri="{FF2B5EF4-FFF2-40B4-BE49-F238E27FC236}">
                <a16:creationId xmlns:a16="http://schemas.microsoft.com/office/drawing/2014/main" id="{03283FA4-D58D-4A2E-A8DC-1102F16FCC25}"/>
              </a:ext>
            </a:extLst>
          </p:cNvPr>
          <p:cNvSpPr txBox="1"/>
          <p:nvPr/>
        </p:nvSpPr>
        <p:spPr>
          <a:xfrm>
            <a:off x="2673303" y="2333219"/>
            <a:ext cx="892629" cy="1323439"/>
          </a:xfrm>
          <a:prstGeom prst="rect">
            <a:avLst/>
          </a:prstGeom>
          <a:noFill/>
          <a:effectLst/>
        </p:spPr>
        <p:txBody>
          <a:bodyPr wrap="square" rtlCol="0">
            <a:spAutoFit/>
          </a:bodyPr>
          <a:lstStyle/>
          <a:p>
            <a:r>
              <a:rPr lang="it-IT" sz="8000" dirty="0">
                <a:solidFill>
                  <a:srgbClr val="CC0066"/>
                </a:solidFill>
              </a:rPr>
              <a:t>1</a:t>
            </a:r>
          </a:p>
        </p:txBody>
      </p:sp>
      <p:sp>
        <p:nvSpPr>
          <p:cNvPr id="8" name="CasellaDiTesto 7">
            <a:extLst>
              <a:ext uri="{FF2B5EF4-FFF2-40B4-BE49-F238E27FC236}">
                <a16:creationId xmlns:a16="http://schemas.microsoft.com/office/drawing/2014/main" id="{8C3B9F10-2F0C-4CAB-87A5-691F18C36874}"/>
              </a:ext>
            </a:extLst>
          </p:cNvPr>
          <p:cNvSpPr txBox="1"/>
          <p:nvPr/>
        </p:nvSpPr>
        <p:spPr>
          <a:xfrm>
            <a:off x="2673302" y="3736034"/>
            <a:ext cx="892629" cy="1323439"/>
          </a:xfrm>
          <a:prstGeom prst="rect">
            <a:avLst/>
          </a:prstGeom>
          <a:noFill/>
          <a:effectLst/>
        </p:spPr>
        <p:txBody>
          <a:bodyPr wrap="square" rtlCol="0">
            <a:spAutoFit/>
          </a:bodyPr>
          <a:lstStyle/>
          <a:p>
            <a:r>
              <a:rPr lang="it-IT" sz="8000" dirty="0">
                <a:solidFill>
                  <a:srgbClr val="CC0066"/>
                </a:solidFill>
              </a:rPr>
              <a:t>2</a:t>
            </a:r>
          </a:p>
        </p:txBody>
      </p:sp>
    </p:spTree>
    <p:extLst>
      <p:ext uri="{BB962C8B-B14F-4D97-AF65-F5344CB8AC3E}">
        <p14:creationId xmlns:p14="http://schemas.microsoft.com/office/powerpoint/2010/main" val="112716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24001" y="2480437"/>
            <a:ext cx="9143999" cy="2862322"/>
          </a:xfrm>
          <a:prstGeom prst="rect">
            <a:avLst/>
          </a:prstGeom>
          <a:noFill/>
        </p:spPr>
        <p:txBody>
          <a:bodyPr wrap="square" rtlCol="0">
            <a:spAutoFit/>
          </a:bodyPr>
          <a:lstStyle/>
          <a:p>
            <a:pPr algn="ctr"/>
            <a:r>
              <a:rPr lang="it-IT" sz="3600" b="1" dirty="0"/>
              <a:t>NON VUOL DIRE ESSERE DEBOLI </a:t>
            </a:r>
          </a:p>
          <a:p>
            <a:pPr algn="ctr"/>
            <a:endParaRPr lang="it-IT" sz="3600" b="1" dirty="0"/>
          </a:p>
          <a:p>
            <a:pPr algn="ctr"/>
            <a:r>
              <a:rPr lang="it-IT" sz="3600" dirty="0"/>
              <a:t>VUOL DIRE ESSERE FORTI ABBASTANZA</a:t>
            </a:r>
          </a:p>
          <a:p>
            <a:pPr algn="ctr"/>
            <a:r>
              <a:rPr lang="it-IT" sz="3600" dirty="0"/>
              <a:t>DA NON AVER PAURA DI MOSTRARE</a:t>
            </a:r>
          </a:p>
          <a:p>
            <a:pPr algn="ctr"/>
            <a:r>
              <a:rPr lang="it-IT" sz="3600" dirty="0"/>
              <a:t>LE PROPRIE DEBOLEZZE.</a:t>
            </a:r>
          </a:p>
        </p:txBody>
      </p:sp>
      <p:sp>
        <p:nvSpPr>
          <p:cNvPr id="3" name="CasellaDiTesto 2"/>
          <p:cNvSpPr txBox="1"/>
          <p:nvPr/>
        </p:nvSpPr>
        <p:spPr>
          <a:xfrm>
            <a:off x="3618155" y="1111251"/>
            <a:ext cx="5202514" cy="1015663"/>
          </a:xfrm>
          <a:prstGeom prst="rect">
            <a:avLst/>
          </a:prstGeom>
          <a:noFill/>
        </p:spPr>
        <p:txBody>
          <a:bodyPr wrap="none" rtlCol="0">
            <a:spAutoFit/>
          </a:bodyPr>
          <a:lstStyle/>
          <a:p>
            <a:pPr algn="ctr"/>
            <a:r>
              <a:rPr lang="it-IT" sz="6000" b="1" dirty="0">
                <a:solidFill>
                  <a:srgbClr val="CC0066"/>
                </a:solidFill>
              </a:rPr>
              <a:t>VULNERABILITÀ</a:t>
            </a:r>
          </a:p>
        </p:txBody>
      </p:sp>
    </p:spTree>
    <p:extLst>
      <p:ext uri="{BB962C8B-B14F-4D97-AF65-F5344CB8AC3E}">
        <p14:creationId xmlns:p14="http://schemas.microsoft.com/office/powerpoint/2010/main" val="15019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E6D564-F8A9-D688-AAEC-CF8660F7A360}"/>
              </a:ext>
            </a:extLst>
          </p:cNvPr>
          <p:cNvSpPr>
            <a:spLocks noGrp="1"/>
          </p:cNvSpPr>
          <p:nvPr>
            <p:ph type="title"/>
          </p:nvPr>
        </p:nvSpPr>
        <p:spPr>
          <a:xfrm>
            <a:off x="609600" y="602544"/>
            <a:ext cx="10788502" cy="540455"/>
          </a:xfrm>
        </p:spPr>
        <p:txBody>
          <a:bodyPr>
            <a:normAutofit fontScale="90000"/>
          </a:bodyPr>
          <a:lstStyle/>
          <a:p>
            <a:r>
              <a:rPr lang="it-IT" b="1" dirty="0"/>
              <a:t> COME POTRESTI MIGLIORARE LA TUA LEADERSHIP?  </a:t>
            </a:r>
          </a:p>
        </p:txBody>
      </p:sp>
      <p:sp>
        <p:nvSpPr>
          <p:cNvPr id="3" name="Segnaposto contenuto 2">
            <a:extLst>
              <a:ext uri="{FF2B5EF4-FFF2-40B4-BE49-F238E27FC236}">
                <a16:creationId xmlns:a16="http://schemas.microsoft.com/office/drawing/2014/main" id="{EDCA7BE0-AAB0-7451-2F93-5D5ECBC38277}"/>
              </a:ext>
            </a:extLst>
          </p:cNvPr>
          <p:cNvSpPr>
            <a:spLocks noGrp="1"/>
          </p:cNvSpPr>
          <p:nvPr>
            <p:ph idx="1"/>
          </p:nvPr>
        </p:nvSpPr>
        <p:spPr>
          <a:xfrm>
            <a:off x="609600" y="1559371"/>
            <a:ext cx="10972800" cy="4525963"/>
          </a:xfrm>
        </p:spPr>
        <p:txBody>
          <a:bodyPr>
            <a:normAutofit/>
          </a:bodyPr>
          <a:lstStyle/>
          <a:p>
            <a:r>
              <a:rPr lang="it-IT" dirty="0"/>
              <a:t>CONSAPEVOLIZZA  DEI TUOI PUNTI DI FORZA E AREE DI MIGLIORAMENTO</a:t>
            </a:r>
          </a:p>
          <a:p>
            <a:r>
              <a:rPr lang="it-IT" dirty="0"/>
              <a:t>ACCETTA I FEEDABACK ESTERNI </a:t>
            </a:r>
          </a:p>
          <a:p>
            <a:r>
              <a:rPr lang="it-IT" dirty="0"/>
              <a:t>RICONOSCI I TUOI COMPORTAMENTI IMPRODUTTIVI</a:t>
            </a:r>
          </a:p>
          <a:p>
            <a:r>
              <a:rPr lang="it-IT" dirty="0"/>
              <a:t>NON CERCARE LA RAGIONE MA IL CONFRONTO</a:t>
            </a:r>
          </a:p>
          <a:p>
            <a:r>
              <a:rPr lang="it-IT" dirty="0"/>
              <a:t>OSSERVARE LE PERSONE CHE OTTENGONO RISULTATI NELLA LEADERSHIP </a:t>
            </a:r>
          </a:p>
          <a:p>
            <a:r>
              <a:rPr lang="it-IT" dirty="0"/>
              <a:t>RIMANI UN ETERNO STUDENTE, FORMATI. </a:t>
            </a:r>
          </a:p>
          <a:p>
            <a:endParaRPr lang="it-IT" dirty="0"/>
          </a:p>
        </p:txBody>
      </p:sp>
    </p:spTree>
    <p:extLst>
      <p:ext uri="{BB962C8B-B14F-4D97-AF65-F5344CB8AC3E}">
        <p14:creationId xmlns:p14="http://schemas.microsoft.com/office/powerpoint/2010/main" val="224203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771101" y="1919580"/>
            <a:ext cx="6846739" cy="3785652"/>
          </a:xfrm>
          <a:prstGeom prst="rect">
            <a:avLst/>
          </a:prstGeom>
          <a:noFill/>
        </p:spPr>
        <p:txBody>
          <a:bodyPr wrap="square" rtlCol="0">
            <a:spAutoFit/>
          </a:bodyPr>
          <a:lstStyle/>
          <a:p>
            <a:pPr algn="ctr"/>
            <a:r>
              <a:rPr lang="it-IT" sz="8000" b="1" dirty="0"/>
              <a:t>BUON LAVORO </a:t>
            </a:r>
          </a:p>
          <a:p>
            <a:pPr algn="ctr"/>
            <a:r>
              <a:rPr lang="it-IT" sz="8000" b="1" dirty="0"/>
              <a:t>E</a:t>
            </a:r>
          </a:p>
          <a:p>
            <a:pPr algn="ctr"/>
            <a:r>
              <a:rPr lang="it-IT" sz="8000" b="1" dirty="0"/>
              <a:t>GRAZIE!   </a:t>
            </a:r>
          </a:p>
        </p:txBody>
      </p:sp>
      <p:pic>
        <p:nvPicPr>
          <p:cNvPr id="4" name="Immagine 3" descr="Immagine che contiene testo&#10;&#10;Descrizione generata automaticamente">
            <a:extLst>
              <a:ext uri="{FF2B5EF4-FFF2-40B4-BE49-F238E27FC236}">
                <a16:creationId xmlns:a16="http://schemas.microsoft.com/office/drawing/2014/main" id="{C7569A64-0B18-624C-8A27-948A26DEA5BF}"/>
              </a:ext>
            </a:extLst>
          </p:cNvPr>
          <p:cNvPicPr>
            <a:picLocks noChangeAspect="1"/>
          </p:cNvPicPr>
          <p:nvPr/>
        </p:nvPicPr>
        <p:blipFill>
          <a:blip r:embed="rId2"/>
          <a:stretch>
            <a:fillRect/>
          </a:stretch>
        </p:blipFill>
        <p:spPr>
          <a:xfrm>
            <a:off x="982350" y="365553"/>
            <a:ext cx="3632179" cy="5702861"/>
          </a:xfrm>
          <a:prstGeom prst="rect">
            <a:avLst/>
          </a:prstGeom>
        </p:spPr>
      </p:pic>
      <p:sp>
        <p:nvSpPr>
          <p:cNvPr id="2" name="CasellaDiTesto 1">
            <a:extLst>
              <a:ext uri="{FF2B5EF4-FFF2-40B4-BE49-F238E27FC236}">
                <a16:creationId xmlns:a16="http://schemas.microsoft.com/office/drawing/2014/main" id="{4265C5C0-15E3-3117-099D-F9F9CD9DD628}"/>
              </a:ext>
            </a:extLst>
          </p:cNvPr>
          <p:cNvSpPr txBox="1"/>
          <p:nvPr/>
        </p:nvSpPr>
        <p:spPr>
          <a:xfrm>
            <a:off x="7159568" y="675713"/>
            <a:ext cx="3430772" cy="954107"/>
          </a:xfrm>
          <a:prstGeom prst="rect">
            <a:avLst/>
          </a:prstGeom>
          <a:noFill/>
        </p:spPr>
        <p:txBody>
          <a:bodyPr wrap="square" rtlCol="0">
            <a:spAutoFit/>
          </a:bodyPr>
          <a:lstStyle/>
          <a:p>
            <a:r>
              <a:rPr lang="it-IT" sz="2800" dirty="0"/>
              <a:t>@DANYBONETTY</a:t>
            </a:r>
          </a:p>
          <a:p>
            <a:endParaRPr lang="it-IT" sz="2800" dirty="0"/>
          </a:p>
        </p:txBody>
      </p:sp>
      <p:pic>
        <p:nvPicPr>
          <p:cNvPr id="8" name="Immagine 7" descr="Immagine che contiene Elementi grafici, Policromia, cerchio, schermata&#10;&#10;Descrizione generata automaticamente">
            <a:extLst>
              <a:ext uri="{FF2B5EF4-FFF2-40B4-BE49-F238E27FC236}">
                <a16:creationId xmlns:a16="http://schemas.microsoft.com/office/drawing/2014/main" id="{A5C9883B-A40B-915B-CB2C-8B076259D936}"/>
              </a:ext>
            </a:extLst>
          </p:cNvPr>
          <p:cNvPicPr>
            <a:picLocks noChangeAspect="1"/>
          </p:cNvPicPr>
          <p:nvPr/>
        </p:nvPicPr>
        <p:blipFill>
          <a:blip r:embed="rId3"/>
          <a:stretch>
            <a:fillRect/>
          </a:stretch>
        </p:blipFill>
        <p:spPr>
          <a:xfrm>
            <a:off x="5834669" y="304921"/>
            <a:ext cx="1324899" cy="1324899"/>
          </a:xfrm>
          <a:prstGeom prst="rect">
            <a:avLst/>
          </a:prstGeom>
        </p:spPr>
      </p:pic>
    </p:spTree>
    <p:extLst>
      <p:ext uri="{BB962C8B-B14F-4D97-AF65-F5344CB8AC3E}">
        <p14:creationId xmlns:p14="http://schemas.microsoft.com/office/powerpoint/2010/main" val="124060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03391" y="1298699"/>
            <a:ext cx="8785225" cy="34579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algn="ctr">
              <a:lnSpc>
                <a:spcPct val="14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4000" b="1" i="1" dirty="0"/>
              <a:t>ESSERE LEADER OGGI</a:t>
            </a:r>
            <a:br>
              <a:rPr lang="it-IT" sz="4000" b="1" i="1" dirty="0"/>
            </a:br>
            <a:r>
              <a:rPr lang="it-IT" sz="4000" b="1" i="1" dirty="0"/>
              <a:t>SIGNIFICA SVILUPPARE MAGGIORMENTE LE CARATTERISTICHE TIPICHE DELLA</a:t>
            </a:r>
            <a:br>
              <a:rPr lang="it-IT" sz="4000" b="1" i="1" dirty="0"/>
            </a:br>
            <a:r>
              <a:rPr lang="it-IT" sz="4000" b="1" i="1" dirty="0">
                <a:solidFill>
                  <a:srgbClr val="CC0066"/>
                </a:solidFill>
              </a:rPr>
              <a:t>LEADERSHIP AL FEMMINILE!</a:t>
            </a:r>
          </a:p>
        </p:txBody>
      </p:sp>
    </p:spTree>
    <p:extLst>
      <p:ext uri="{BB962C8B-B14F-4D97-AF65-F5344CB8AC3E}">
        <p14:creationId xmlns:p14="http://schemas.microsoft.com/office/powerpoint/2010/main" val="146754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5252-F94C-FB45-B0E8-DAE0BA48ED36}"/>
              </a:ext>
            </a:extLst>
          </p:cNvPr>
          <p:cNvSpPr>
            <a:spLocks noGrp="1"/>
          </p:cNvSpPr>
          <p:nvPr>
            <p:ph type="title"/>
          </p:nvPr>
        </p:nvSpPr>
        <p:spPr>
          <a:xfrm>
            <a:off x="1524000" y="771235"/>
            <a:ext cx="9144000" cy="758304"/>
          </a:xfrm>
        </p:spPr>
        <p:txBody>
          <a:bodyPr/>
          <a:lstStyle/>
          <a:p>
            <a:pPr algn="ctr"/>
            <a:r>
              <a:rPr lang="it-IT" dirty="0">
                <a:solidFill>
                  <a:srgbClr val="CC0066"/>
                </a:solidFill>
              </a:rPr>
              <a:t>Le </a:t>
            </a:r>
            <a:r>
              <a:rPr lang="it-IT" dirty="0" err="1">
                <a:solidFill>
                  <a:srgbClr val="CC0066"/>
                </a:solidFill>
              </a:rPr>
              <a:t>prioritÀ</a:t>
            </a:r>
            <a:r>
              <a:rPr lang="it-IT" dirty="0">
                <a:solidFill>
                  <a:srgbClr val="CC0066"/>
                </a:solidFill>
              </a:rPr>
              <a:t> della lm e </a:t>
            </a:r>
            <a:r>
              <a:rPr lang="it-IT" dirty="0" err="1">
                <a:solidFill>
                  <a:srgbClr val="CC0066"/>
                </a:solidFill>
              </a:rPr>
              <a:t>lf</a:t>
            </a:r>
            <a:r>
              <a:rPr lang="it-IT" dirty="0">
                <a:solidFill>
                  <a:srgbClr val="CC0066"/>
                </a:solidFill>
              </a:rPr>
              <a:t> </a:t>
            </a:r>
          </a:p>
        </p:txBody>
      </p:sp>
      <p:sp>
        <p:nvSpPr>
          <p:cNvPr id="3" name="Segnaposto testo 2">
            <a:extLst>
              <a:ext uri="{FF2B5EF4-FFF2-40B4-BE49-F238E27FC236}">
                <a16:creationId xmlns:a16="http://schemas.microsoft.com/office/drawing/2014/main" id="{BE89ACF3-6200-EE4E-8AE6-E87AC1291839}"/>
              </a:ext>
            </a:extLst>
          </p:cNvPr>
          <p:cNvSpPr>
            <a:spLocks noGrp="1"/>
          </p:cNvSpPr>
          <p:nvPr>
            <p:ph type="body" idx="1"/>
          </p:nvPr>
        </p:nvSpPr>
        <p:spPr>
          <a:xfrm>
            <a:off x="2545307" y="1460501"/>
            <a:ext cx="3479800" cy="3530599"/>
          </a:xfrm>
        </p:spPr>
        <p:txBody>
          <a:bodyPr>
            <a:noAutofit/>
          </a:bodyPr>
          <a:lstStyle/>
          <a:p>
            <a:r>
              <a:rPr lang="it-IT" sz="2800" dirty="0">
                <a:solidFill>
                  <a:schemeClr val="tx1"/>
                </a:solidFill>
              </a:rPr>
              <a:t>Azione </a:t>
            </a:r>
          </a:p>
          <a:p>
            <a:r>
              <a:rPr lang="it-IT" sz="2800" dirty="0">
                <a:solidFill>
                  <a:schemeClr val="tx1"/>
                </a:solidFill>
              </a:rPr>
              <a:t>Compito/obiettivo </a:t>
            </a:r>
          </a:p>
          <a:p>
            <a:r>
              <a:rPr lang="it-IT" sz="2800" dirty="0">
                <a:solidFill>
                  <a:schemeClr val="tx1"/>
                </a:solidFill>
              </a:rPr>
              <a:t>Pensiero analitico </a:t>
            </a:r>
          </a:p>
          <a:p>
            <a:r>
              <a:rPr lang="it-IT" sz="2800" dirty="0">
                <a:solidFill>
                  <a:schemeClr val="tx1"/>
                </a:solidFill>
              </a:rPr>
              <a:t>Competizione </a:t>
            </a:r>
          </a:p>
          <a:p>
            <a:r>
              <a:rPr lang="it-IT" sz="2800" dirty="0">
                <a:solidFill>
                  <a:schemeClr val="tx1"/>
                </a:solidFill>
              </a:rPr>
              <a:t>Assumersi dei rischi </a:t>
            </a:r>
          </a:p>
          <a:p>
            <a:r>
              <a:rPr lang="it-IT" sz="2800" dirty="0">
                <a:solidFill>
                  <a:schemeClr val="tx1"/>
                </a:solidFill>
              </a:rPr>
              <a:t>Comunicazione diretta </a:t>
            </a:r>
          </a:p>
        </p:txBody>
      </p:sp>
      <p:sp>
        <p:nvSpPr>
          <p:cNvPr id="6" name="Segnaposto testo 2">
            <a:extLst>
              <a:ext uri="{FF2B5EF4-FFF2-40B4-BE49-F238E27FC236}">
                <a16:creationId xmlns:a16="http://schemas.microsoft.com/office/drawing/2014/main" id="{477C12FC-B9B7-7C42-89F7-1398202C8192}"/>
              </a:ext>
            </a:extLst>
          </p:cNvPr>
          <p:cNvSpPr txBox="1">
            <a:spLocks/>
          </p:cNvSpPr>
          <p:nvPr/>
        </p:nvSpPr>
        <p:spPr>
          <a:xfrm>
            <a:off x="6745084" y="1498601"/>
            <a:ext cx="3812080" cy="3530599"/>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it-IT" sz="2800" dirty="0">
                <a:solidFill>
                  <a:schemeClr val="tx1"/>
                </a:solidFill>
              </a:rPr>
              <a:t>Preparazione </a:t>
            </a:r>
          </a:p>
          <a:p>
            <a:r>
              <a:rPr lang="it-IT" sz="2800" dirty="0">
                <a:solidFill>
                  <a:schemeClr val="tx1"/>
                </a:solidFill>
              </a:rPr>
              <a:t>Relazione/rapporto </a:t>
            </a:r>
          </a:p>
          <a:p>
            <a:r>
              <a:rPr lang="it-IT" sz="2800" dirty="0">
                <a:solidFill>
                  <a:schemeClr val="tx1"/>
                </a:solidFill>
              </a:rPr>
              <a:t>Emozioni/sensazioni  </a:t>
            </a:r>
          </a:p>
          <a:p>
            <a:r>
              <a:rPr lang="it-IT" sz="2800" dirty="0">
                <a:solidFill>
                  <a:schemeClr val="tx1"/>
                </a:solidFill>
              </a:rPr>
              <a:t>Collaborazione</a:t>
            </a:r>
          </a:p>
          <a:p>
            <a:r>
              <a:rPr lang="it-IT" sz="2800" dirty="0">
                <a:solidFill>
                  <a:schemeClr val="tx1"/>
                </a:solidFill>
              </a:rPr>
              <a:t>Ponderazione </a:t>
            </a:r>
          </a:p>
          <a:p>
            <a:r>
              <a:rPr lang="it-IT" sz="2800" dirty="0">
                <a:solidFill>
                  <a:schemeClr val="tx1"/>
                </a:solidFill>
              </a:rPr>
              <a:t>Comunicazione empatica  </a:t>
            </a:r>
          </a:p>
        </p:txBody>
      </p:sp>
    </p:spTree>
    <p:extLst>
      <p:ext uri="{BB962C8B-B14F-4D97-AF65-F5344CB8AC3E}">
        <p14:creationId xmlns:p14="http://schemas.microsoft.com/office/powerpoint/2010/main" val="193601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parete, interni&#10;&#10;Descrizione generata con affidabilità molto elevata">
            <a:extLst>
              <a:ext uri="{FF2B5EF4-FFF2-40B4-BE49-F238E27FC236}">
                <a16:creationId xmlns:a16="http://schemas.microsoft.com/office/drawing/2014/main" id="{D212DD6B-2633-4EE5-A0FC-D698E079ABB7}"/>
              </a:ext>
            </a:extLst>
          </p:cNvPr>
          <p:cNvPicPr>
            <a:picLocks noChangeAspect="1"/>
          </p:cNvPicPr>
          <p:nvPr/>
        </p:nvPicPr>
        <p:blipFill rotWithShape="1">
          <a:blip r:embed="rId2"/>
          <a:srcRect l="-62" b="2222"/>
          <a:stretch/>
        </p:blipFill>
        <p:spPr>
          <a:xfrm>
            <a:off x="0" y="137467"/>
            <a:ext cx="12192000" cy="5971932"/>
          </a:xfrm>
          <a:prstGeom prst="rect">
            <a:avLst/>
          </a:prstGeom>
        </p:spPr>
      </p:pic>
      <p:sp>
        <p:nvSpPr>
          <p:cNvPr id="3" name="CasellaDiTesto 2"/>
          <p:cNvSpPr txBox="1"/>
          <p:nvPr/>
        </p:nvSpPr>
        <p:spPr>
          <a:xfrm>
            <a:off x="2101780" y="453267"/>
            <a:ext cx="8445640" cy="923330"/>
          </a:xfrm>
          <a:prstGeom prst="rect">
            <a:avLst/>
          </a:prstGeom>
          <a:noFill/>
        </p:spPr>
        <p:txBody>
          <a:bodyPr wrap="square" rtlCol="0">
            <a:spAutoFit/>
          </a:bodyPr>
          <a:lstStyle/>
          <a:p>
            <a:pPr algn="ctr"/>
            <a:r>
              <a:rPr lang="it-IT" sz="5400" b="1" dirty="0">
                <a:solidFill>
                  <a:schemeClr val="bg1"/>
                </a:solidFill>
              </a:rPr>
              <a:t>I NEMICI DELLA LEADERSHIP</a:t>
            </a:r>
          </a:p>
        </p:txBody>
      </p:sp>
      <p:sp>
        <p:nvSpPr>
          <p:cNvPr id="4" name="CasellaDiTesto 3"/>
          <p:cNvSpPr txBox="1"/>
          <p:nvPr/>
        </p:nvSpPr>
        <p:spPr>
          <a:xfrm>
            <a:off x="2613234" y="3962765"/>
            <a:ext cx="3254166" cy="1015663"/>
          </a:xfrm>
          <a:prstGeom prst="rect">
            <a:avLst/>
          </a:prstGeom>
          <a:noFill/>
        </p:spPr>
        <p:txBody>
          <a:bodyPr wrap="none" rtlCol="0">
            <a:spAutoFit/>
          </a:bodyPr>
          <a:lstStyle/>
          <a:p>
            <a:pPr algn="ctr"/>
            <a:r>
              <a:rPr lang="it-IT" sz="6000" b="1" dirty="0">
                <a:solidFill>
                  <a:schemeClr val="bg1"/>
                </a:solidFill>
              </a:rPr>
              <a:t>RIGIDITA’</a:t>
            </a:r>
          </a:p>
        </p:txBody>
      </p:sp>
    </p:spTree>
    <p:extLst>
      <p:ext uri="{BB962C8B-B14F-4D97-AF65-F5344CB8AC3E}">
        <p14:creationId xmlns:p14="http://schemas.microsoft.com/office/powerpoint/2010/main" val="90988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175189" y="240166"/>
            <a:ext cx="6654800" cy="707886"/>
          </a:xfrm>
          <a:prstGeom prst="rect">
            <a:avLst/>
          </a:prstGeom>
          <a:noFill/>
        </p:spPr>
        <p:txBody>
          <a:bodyPr wrap="square" rtlCol="0">
            <a:spAutoFit/>
          </a:bodyPr>
          <a:lstStyle/>
          <a:p>
            <a:pPr algn="ctr"/>
            <a:r>
              <a:rPr lang="it-IT" sz="4000" b="1" dirty="0"/>
              <a:t>I NEMICI DELLA LEADERSHIP</a:t>
            </a:r>
          </a:p>
        </p:txBody>
      </p:sp>
      <p:pic>
        <p:nvPicPr>
          <p:cNvPr id="4" name="Immagine 3" descr="Immagine che contiene persona, vestiti, muro, articolazione&#10;&#10;Descrizione generata automaticamente">
            <a:extLst>
              <a:ext uri="{FF2B5EF4-FFF2-40B4-BE49-F238E27FC236}">
                <a16:creationId xmlns:a16="http://schemas.microsoft.com/office/drawing/2014/main" id="{F39F0CBF-3503-D71A-3923-D3C0085A2C37}"/>
              </a:ext>
            </a:extLst>
          </p:cNvPr>
          <p:cNvPicPr>
            <a:picLocks noChangeAspect="1"/>
          </p:cNvPicPr>
          <p:nvPr/>
        </p:nvPicPr>
        <p:blipFill>
          <a:blip r:embed="rId2"/>
          <a:stretch>
            <a:fillRect/>
          </a:stretch>
        </p:blipFill>
        <p:spPr>
          <a:xfrm>
            <a:off x="0" y="1114306"/>
            <a:ext cx="12191999" cy="4967839"/>
          </a:xfrm>
          <a:prstGeom prst="rect">
            <a:avLst/>
          </a:prstGeom>
        </p:spPr>
      </p:pic>
      <p:sp>
        <p:nvSpPr>
          <p:cNvPr id="5" name="CasellaDiTesto 4">
            <a:extLst>
              <a:ext uri="{FF2B5EF4-FFF2-40B4-BE49-F238E27FC236}">
                <a16:creationId xmlns:a16="http://schemas.microsoft.com/office/drawing/2014/main" id="{33D4F793-65CB-3498-3F34-CD5098CFCE36}"/>
              </a:ext>
            </a:extLst>
          </p:cNvPr>
          <p:cNvSpPr txBox="1"/>
          <p:nvPr/>
        </p:nvSpPr>
        <p:spPr>
          <a:xfrm>
            <a:off x="4411734" y="2967335"/>
            <a:ext cx="3368529" cy="923330"/>
          </a:xfrm>
          <a:prstGeom prst="rect">
            <a:avLst/>
          </a:prstGeom>
          <a:noFill/>
        </p:spPr>
        <p:txBody>
          <a:bodyPr wrap="square" rtlCol="0">
            <a:spAutoFit/>
          </a:bodyPr>
          <a:lstStyle/>
          <a:p>
            <a:r>
              <a:rPr lang="it-IT" sz="5400" b="1" dirty="0"/>
              <a:t>GIUDIZIO  </a:t>
            </a:r>
          </a:p>
        </p:txBody>
      </p:sp>
    </p:spTree>
    <p:extLst>
      <p:ext uri="{BB962C8B-B14F-4D97-AF65-F5344CB8AC3E}">
        <p14:creationId xmlns:p14="http://schemas.microsoft.com/office/powerpoint/2010/main" val="36748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046462" y="1369126"/>
            <a:ext cx="6100644" cy="3046988"/>
          </a:xfrm>
          <a:prstGeom prst="rect">
            <a:avLst/>
          </a:prstGeom>
          <a:noFill/>
        </p:spPr>
        <p:txBody>
          <a:bodyPr wrap="none" rtlCol="0">
            <a:spAutoFit/>
          </a:bodyPr>
          <a:lstStyle/>
          <a:p>
            <a:pPr algn="ctr"/>
            <a:r>
              <a:rPr lang="it-IT" sz="4800" b="1" i="1" dirty="0">
                <a:solidFill>
                  <a:srgbClr val="CC0066"/>
                </a:solidFill>
                <a:cs typeface="Eurostile"/>
              </a:rPr>
              <a:t>PUNTI DI FORZA </a:t>
            </a:r>
          </a:p>
          <a:p>
            <a:pPr algn="ctr"/>
            <a:r>
              <a:rPr lang="it-IT" sz="4800" b="1" i="1" dirty="0">
                <a:cs typeface="Eurostile"/>
              </a:rPr>
              <a:t>DELLA </a:t>
            </a:r>
            <a:r>
              <a:rPr lang="it-IT" sz="4800" b="1" i="1" dirty="0">
                <a:solidFill>
                  <a:srgbClr val="CC0066"/>
                </a:solidFill>
                <a:cs typeface="Eurostile"/>
              </a:rPr>
              <a:t>FEMMINILITÀ</a:t>
            </a:r>
          </a:p>
          <a:p>
            <a:pPr algn="ctr"/>
            <a:r>
              <a:rPr lang="it-IT" sz="4800" b="1" i="1" dirty="0">
                <a:cs typeface="Eurostile"/>
              </a:rPr>
              <a:t>e </a:t>
            </a:r>
          </a:p>
          <a:p>
            <a:pPr algn="ctr"/>
            <a:r>
              <a:rPr lang="it-IT" sz="4800" b="1" i="1" dirty="0">
                <a:cs typeface="Eurostile"/>
              </a:rPr>
              <a:t>LE SUE </a:t>
            </a:r>
            <a:r>
              <a:rPr lang="it-IT" sz="4800" b="1" i="1" dirty="0">
                <a:solidFill>
                  <a:srgbClr val="CC0066"/>
                </a:solidFill>
                <a:cs typeface="Eurostile"/>
              </a:rPr>
              <a:t>ZONE D’OMBRA</a:t>
            </a:r>
          </a:p>
        </p:txBody>
      </p:sp>
    </p:spTree>
    <p:extLst>
      <p:ext uri="{BB962C8B-B14F-4D97-AF65-F5344CB8AC3E}">
        <p14:creationId xmlns:p14="http://schemas.microsoft.com/office/powerpoint/2010/main" val="261054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persona, abbigliamento&#10;&#10;Descrizione generata con affidabilità molto elevata">
            <a:extLst>
              <a:ext uri="{FF2B5EF4-FFF2-40B4-BE49-F238E27FC236}">
                <a16:creationId xmlns:a16="http://schemas.microsoft.com/office/drawing/2014/main" id="{9D4DDC63-631A-45B4-8D3E-3884351FA898}"/>
              </a:ext>
            </a:extLst>
          </p:cNvPr>
          <p:cNvPicPr>
            <a:picLocks noChangeAspect="1"/>
          </p:cNvPicPr>
          <p:nvPr/>
        </p:nvPicPr>
        <p:blipFill rotWithShape="1">
          <a:blip r:embed="rId3"/>
          <a:srcRect t="11386" b="63970"/>
          <a:stretch/>
        </p:blipFill>
        <p:spPr>
          <a:xfrm>
            <a:off x="4724400" y="3429000"/>
            <a:ext cx="7467600" cy="2708564"/>
          </a:xfrm>
          <a:prstGeom prst="rect">
            <a:avLst/>
          </a:prstGeom>
        </p:spPr>
      </p:pic>
      <p:pic>
        <p:nvPicPr>
          <p:cNvPr id="6" name="Immagine 5" descr="Immagine che contiene persona, interni, oggetto, tenendo&#10;&#10;Descrizione generata con affidabilità molto elevata">
            <a:extLst>
              <a:ext uri="{FF2B5EF4-FFF2-40B4-BE49-F238E27FC236}">
                <a16:creationId xmlns:a16="http://schemas.microsoft.com/office/drawing/2014/main" id="{5C9BB96A-133F-44F6-BC7E-47BF4533E62C}"/>
              </a:ext>
            </a:extLst>
          </p:cNvPr>
          <p:cNvPicPr>
            <a:picLocks noChangeAspect="1"/>
          </p:cNvPicPr>
          <p:nvPr/>
        </p:nvPicPr>
        <p:blipFill rotWithShape="1">
          <a:blip r:embed="rId4"/>
          <a:srcRect t="31083" r="174" b="28987"/>
          <a:stretch/>
        </p:blipFill>
        <p:spPr>
          <a:xfrm>
            <a:off x="0" y="127001"/>
            <a:ext cx="6733309" cy="3429000"/>
          </a:xfrm>
          <a:prstGeom prst="rect">
            <a:avLst/>
          </a:prstGeom>
        </p:spPr>
      </p:pic>
      <p:sp>
        <p:nvSpPr>
          <p:cNvPr id="4" name="CasellaDiTesto 3"/>
          <p:cNvSpPr txBox="1"/>
          <p:nvPr/>
        </p:nvSpPr>
        <p:spPr>
          <a:xfrm flipH="1">
            <a:off x="7512291" y="1010504"/>
            <a:ext cx="4679709" cy="830997"/>
          </a:xfrm>
          <a:prstGeom prst="rect">
            <a:avLst/>
          </a:prstGeom>
          <a:noFill/>
        </p:spPr>
        <p:txBody>
          <a:bodyPr wrap="square" rtlCol="0">
            <a:spAutoFit/>
          </a:bodyPr>
          <a:lstStyle/>
          <a:p>
            <a:r>
              <a:rPr lang="it-IT" sz="4800" b="1" dirty="0"/>
              <a:t>AUTOANALISI </a:t>
            </a:r>
          </a:p>
        </p:txBody>
      </p:sp>
      <p:sp>
        <p:nvSpPr>
          <p:cNvPr id="15" name="CasellaDiTesto 14"/>
          <p:cNvSpPr txBox="1"/>
          <p:nvPr/>
        </p:nvSpPr>
        <p:spPr>
          <a:xfrm>
            <a:off x="148648" y="4412812"/>
            <a:ext cx="3796424" cy="830997"/>
          </a:xfrm>
          <a:prstGeom prst="rect">
            <a:avLst/>
          </a:prstGeom>
          <a:noFill/>
        </p:spPr>
        <p:txBody>
          <a:bodyPr wrap="none" rtlCol="0">
            <a:spAutoFit/>
          </a:bodyPr>
          <a:lstStyle/>
          <a:p>
            <a:r>
              <a:rPr lang="it-IT" sz="4800" b="1" dirty="0"/>
              <a:t>AUTOCRITICA </a:t>
            </a:r>
          </a:p>
        </p:txBody>
      </p:sp>
    </p:spTree>
    <p:extLst>
      <p:ext uri="{BB962C8B-B14F-4D97-AF65-F5344CB8AC3E}">
        <p14:creationId xmlns:p14="http://schemas.microsoft.com/office/powerpoint/2010/main" val="34376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persona, gruppo, terra, interni&#10;&#10;Descrizione generata con affidabilità molto elevata">
            <a:extLst>
              <a:ext uri="{FF2B5EF4-FFF2-40B4-BE49-F238E27FC236}">
                <a16:creationId xmlns:a16="http://schemas.microsoft.com/office/drawing/2014/main" id="{3AF6D9F3-C055-4B0D-B4D6-8C55B22147B9}"/>
              </a:ext>
            </a:extLst>
          </p:cNvPr>
          <p:cNvPicPr>
            <a:picLocks noChangeAspect="1"/>
          </p:cNvPicPr>
          <p:nvPr/>
        </p:nvPicPr>
        <p:blipFill rotWithShape="1">
          <a:blip r:embed="rId3"/>
          <a:srcRect t="22500" b="10001"/>
          <a:stretch/>
        </p:blipFill>
        <p:spPr>
          <a:xfrm>
            <a:off x="0" y="215804"/>
            <a:ext cx="5929745" cy="3109287"/>
          </a:xfrm>
          <a:prstGeom prst="rect">
            <a:avLst/>
          </a:prstGeom>
        </p:spPr>
      </p:pic>
      <p:pic>
        <p:nvPicPr>
          <p:cNvPr id="8" name="Immagine 7">
            <a:extLst>
              <a:ext uri="{FF2B5EF4-FFF2-40B4-BE49-F238E27FC236}">
                <a16:creationId xmlns:a16="http://schemas.microsoft.com/office/drawing/2014/main" id="{BAFDFB52-AADA-4637-A19B-4B1FC2200013}"/>
              </a:ext>
            </a:extLst>
          </p:cNvPr>
          <p:cNvPicPr>
            <a:picLocks noChangeAspect="1"/>
          </p:cNvPicPr>
          <p:nvPr/>
        </p:nvPicPr>
        <p:blipFill rotWithShape="1">
          <a:blip r:embed="rId4"/>
          <a:srcRect b="43458"/>
          <a:stretch/>
        </p:blipFill>
        <p:spPr>
          <a:xfrm>
            <a:off x="5929744" y="2615637"/>
            <a:ext cx="6262255" cy="3460180"/>
          </a:xfrm>
          <a:prstGeom prst="rect">
            <a:avLst/>
          </a:prstGeom>
        </p:spPr>
      </p:pic>
      <p:sp>
        <p:nvSpPr>
          <p:cNvPr id="4" name="CasellaDiTesto 3"/>
          <p:cNvSpPr txBox="1"/>
          <p:nvPr/>
        </p:nvSpPr>
        <p:spPr>
          <a:xfrm>
            <a:off x="6685249" y="803691"/>
            <a:ext cx="5111464" cy="1015663"/>
          </a:xfrm>
          <a:prstGeom prst="rect">
            <a:avLst/>
          </a:prstGeom>
          <a:noFill/>
        </p:spPr>
        <p:txBody>
          <a:bodyPr wrap="none" rtlCol="0">
            <a:spAutoFit/>
          </a:bodyPr>
          <a:lstStyle/>
          <a:p>
            <a:r>
              <a:rPr lang="it-IT" sz="6000" b="1" dirty="0"/>
              <a:t>CONDIVISIONE </a:t>
            </a:r>
          </a:p>
        </p:txBody>
      </p:sp>
      <p:sp>
        <p:nvSpPr>
          <p:cNvPr id="6" name="CasellaDiTesto 5">
            <a:extLst>
              <a:ext uri="{FF2B5EF4-FFF2-40B4-BE49-F238E27FC236}">
                <a16:creationId xmlns:a16="http://schemas.microsoft.com/office/drawing/2014/main" id="{BC4BF3A2-C8C1-0B29-C092-9683EB98F83C}"/>
              </a:ext>
            </a:extLst>
          </p:cNvPr>
          <p:cNvSpPr txBox="1"/>
          <p:nvPr/>
        </p:nvSpPr>
        <p:spPr>
          <a:xfrm>
            <a:off x="1532428" y="4112245"/>
            <a:ext cx="2864887" cy="1015663"/>
          </a:xfrm>
          <a:prstGeom prst="rect">
            <a:avLst/>
          </a:prstGeom>
          <a:noFill/>
        </p:spPr>
        <p:txBody>
          <a:bodyPr wrap="none" rtlCol="0">
            <a:spAutoFit/>
          </a:bodyPr>
          <a:lstStyle/>
          <a:p>
            <a:r>
              <a:rPr lang="it-IT" sz="6000" b="1" dirty="0"/>
              <a:t>CRITICA </a:t>
            </a:r>
          </a:p>
        </p:txBody>
      </p:sp>
    </p:spTree>
    <p:extLst>
      <p:ext uri="{BB962C8B-B14F-4D97-AF65-F5344CB8AC3E}">
        <p14:creationId xmlns:p14="http://schemas.microsoft.com/office/powerpoint/2010/main" val="295078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cielo, esterni, sedendo&#10;&#10;Descrizione generata con affidabilità elevata">
            <a:extLst>
              <a:ext uri="{FF2B5EF4-FFF2-40B4-BE49-F238E27FC236}">
                <a16:creationId xmlns:a16="http://schemas.microsoft.com/office/drawing/2014/main" id="{921CB787-C9FA-4B9F-B4ED-1A91A788FE30}"/>
              </a:ext>
            </a:extLst>
          </p:cNvPr>
          <p:cNvPicPr>
            <a:picLocks noChangeAspect="1"/>
          </p:cNvPicPr>
          <p:nvPr/>
        </p:nvPicPr>
        <p:blipFill rotWithShape="1">
          <a:blip r:embed="rId3"/>
          <a:srcRect l="42042" r="21681"/>
          <a:stretch/>
        </p:blipFill>
        <p:spPr>
          <a:xfrm>
            <a:off x="6623369" y="110836"/>
            <a:ext cx="5028303" cy="4940590"/>
          </a:xfrm>
          <a:prstGeom prst="rect">
            <a:avLst/>
          </a:prstGeom>
        </p:spPr>
      </p:pic>
      <p:pic>
        <p:nvPicPr>
          <p:cNvPr id="3" name="Immagine 2" descr="Immagine che contiene persona, interni, giovane, indossando&#10;&#10;Descrizione generata con affidabilità molto elevata">
            <a:extLst>
              <a:ext uri="{FF2B5EF4-FFF2-40B4-BE49-F238E27FC236}">
                <a16:creationId xmlns:a16="http://schemas.microsoft.com/office/drawing/2014/main" id="{BE141F7E-3BAF-4590-B0C6-ED19898996F8}"/>
              </a:ext>
            </a:extLst>
          </p:cNvPr>
          <p:cNvPicPr>
            <a:picLocks noChangeAspect="1"/>
          </p:cNvPicPr>
          <p:nvPr/>
        </p:nvPicPr>
        <p:blipFill rotWithShape="1">
          <a:blip r:embed="rId4"/>
          <a:srcRect l="11388" r="21944"/>
          <a:stretch/>
        </p:blipFill>
        <p:spPr>
          <a:xfrm>
            <a:off x="56314" y="110836"/>
            <a:ext cx="5028303" cy="4940590"/>
          </a:xfrm>
          <a:prstGeom prst="rect">
            <a:avLst/>
          </a:prstGeom>
        </p:spPr>
      </p:pic>
      <p:sp>
        <p:nvSpPr>
          <p:cNvPr id="5" name="CasellaDiTesto 4"/>
          <p:cNvSpPr txBox="1"/>
          <p:nvPr/>
        </p:nvSpPr>
        <p:spPr>
          <a:xfrm>
            <a:off x="1414061" y="5273099"/>
            <a:ext cx="3051413" cy="830997"/>
          </a:xfrm>
          <a:prstGeom prst="rect">
            <a:avLst/>
          </a:prstGeom>
          <a:noFill/>
        </p:spPr>
        <p:txBody>
          <a:bodyPr wrap="none" rtlCol="0">
            <a:spAutoFit/>
          </a:bodyPr>
          <a:lstStyle/>
          <a:p>
            <a:r>
              <a:rPr lang="it-IT" sz="4800" b="1" dirty="0"/>
              <a:t>EMOTIVITÀ</a:t>
            </a:r>
          </a:p>
        </p:txBody>
      </p:sp>
      <p:sp>
        <p:nvSpPr>
          <p:cNvPr id="9" name="CasellaDiTesto 8"/>
          <p:cNvSpPr txBox="1"/>
          <p:nvPr/>
        </p:nvSpPr>
        <p:spPr>
          <a:xfrm>
            <a:off x="6832601" y="5258968"/>
            <a:ext cx="3720377" cy="830997"/>
          </a:xfrm>
          <a:prstGeom prst="rect">
            <a:avLst/>
          </a:prstGeom>
          <a:noFill/>
        </p:spPr>
        <p:txBody>
          <a:bodyPr wrap="none" rtlCol="0">
            <a:spAutoFit/>
          </a:bodyPr>
          <a:lstStyle/>
          <a:p>
            <a:r>
              <a:rPr lang="it-IT" sz="4800" b="1" dirty="0"/>
              <a:t>VITTIMISMO  </a:t>
            </a:r>
          </a:p>
        </p:txBody>
      </p:sp>
    </p:spTree>
    <p:extLst>
      <p:ext uri="{BB962C8B-B14F-4D97-AF65-F5344CB8AC3E}">
        <p14:creationId xmlns:p14="http://schemas.microsoft.com/office/powerpoint/2010/main" val="41100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11058</TotalTime>
  <Words>510</Words>
  <Application>Microsoft Macintosh PowerPoint</Application>
  <PresentationFormat>Widescreen</PresentationFormat>
  <Paragraphs>80</Paragraphs>
  <Slides>17</Slides>
  <Notes>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Eurostile</vt:lpstr>
      <vt:lpstr>Tema di Office</vt:lpstr>
      <vt:lpstr>Presentazione standard di PowerPoint</vt:lpstr>
      <vt:lpstr>Presentazione standard di PowerPoint</vt:lpstr>
      <vt:lpstr>Le prioritÀ della lm e lf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COME POTRESTI MIGLIORARE LA TUA LEADERSHIP?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Apple</dc:creator>
  <cp:lastModifiedBy>daniela bonetti</cp:lastModifiedBy>
  <cp:revision>304</cp:revision>
  <dcterms:created xsi:type="dcterms:W3CDTF">2014-10-16T09:12:21Z</dcterms:created>
  <dcterms:modified xsi:type="dcterms:W3CDTF">2024-03-07T09:58:51Z</dcterms:modified>
</cp:coreProperties>
</file>